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0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81" r:id="rId26"/>
    <p:sldId id="279" r:id="rId27"/>
  </p:sldIdLst>
  <p:sldSz cx="12192000" cy="6858000"/>
  <p:notesSz cx="6858000" cy="9144000"/>
  <p:embeddedFontLst>
    <p:embeddedFont>
      <p:font typeface="Balthazar" panose="020B0604020202020204"/>
      <p:regular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Cambria" panose="02040503050406030204" pitchFamily="18" charset="0"/>
      <p:regular r:id="rId37"/>
      <p:bold r:id="rId38"/>
      <p:italic r:id="rId39"/>
      <p:boldItalic r:id="rId40"/>
    </p:embeddedFont>
    <p:embeddedFont>
      <p:font typeface="Lato" panose="020F0502020204030203" pitchFamily="34" charset="0"/>
      <p:regular r:id="rId41"/>
      <p:bold r:id="rId42"/>
      <p:italic r:id="rId43"/>
      <p:boldItalic r:id="rId44"/>
    </p:embeddedFont>
    <p:embeddedFont>
      <p:font typeface="Montserrat" panose="00000500000000000000" pitchFamily="2" charset="0"/>
      <p:regular r:id="rId45"/>
      <p:bold r:id="rId46"/>
      <p:italic r:id="rId47"/>
      <p:boldItalic r:id="rId48"/>
    </p:embeddedFont>
    <p:embeddedFont>
      <p:font typeface="Trebuchet MS" panose="020B0603020202020204" pitchFamily="3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4717" autoAdjust="0"/>
  </p:normalViewPr>
  <p:slideViewPr>
    <p:cSldViewPr snapToGrid="0">
      <p:cViewPr varScale="1">
        <p:scale>
          <a:sx n="87" d="100"/>
          <a:sy n="87" d="100"/>
        </p:scale>
        <p:origin x="499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325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41" Type="http://schemas.openxmlformats.org/officeDocument/2006/relationships/font" Target="fonts/font12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2.fntdata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F649A59-2FBF-F6B3-3A63-343B175BB3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79D89C-4BDE-938A-135D-AD513FDB2C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A7307-6279-4B98-9649-A36F63CA65F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22ACC-1497-1763-87D6-93736FCDE9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F57D09-9D1D-441F-78CE-D15C7F1F94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6D9EE8-80D9-4995-897A-1C372CD83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3285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webm>
</file>

<file path=ppt/media/media3.mkv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531feeb4bd_2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531feeb4bd_2_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2531feeb4bd_2_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531feeb4bd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531feeb4bd_2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2531feeb4bd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531feeb4bd_2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531feeb4bd_2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2531feeb4bd_2_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31feeb4b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31feeb4bd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2531feeb4bd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531feeb4bd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531feeb4bd_2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2531feeb4bd_2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531feeb4bd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531feeb4bd_2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2531feeb4bd_2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52ca975cc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52ca975cc9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Explain how we collected a comprehensive dataset of Arabic Sign Language.</a:t>
            </a:r>
            <a:br>
              <a:rPr lang="en-US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252ca975cc9_0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31feeb4bd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31feeb4bd_1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2531feeb4bd_1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52e0ef92f1_0_10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52e0ef92f1_0_10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252e0ef92f1_0_10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52e0ef92f1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52e0ef92f1_0_10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g252e0ef92f1_0_10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531feeb4bd_2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531feeb4bd_2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2531feeb4bd_2_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531feeb4bd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531feeb4bd_1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2531feeb4bd_1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531feeb4b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531feeb4bd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2531feeb4bd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531feeb4bd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531feeb4bd_1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2531feeb4bd_1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531feeb4bd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531feeb4bd_1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2531feeb4bd_1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531feeb4bd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531feeb4bd_1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g2531feeb4bd_1_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531feeb4bd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531feeb4bd_2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2531feeb4bd_2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17738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52ca975cc9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52ca975cc9_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g252ca975cc9_0_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31feeb4bd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31feeb4bd_2_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2531feeb4bd_2_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531feeb4bd_3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2531feeb4bd_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531feeb4bd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531feeb4bd_3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2531feeb4bd_3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531feeb4bd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531feeb4bd_3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2531feeb4bd_3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4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31feeb4bd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31feeb4bd_2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g2531feeb4bd_2_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 rot="5400000">
            <a:off x="10000500" y="673"/>
            <a:ext cx="2191500" cy="21915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0" y="654"/>
            <a:ext cx="6871435" cy="6845694"/>
            <a:chOff x="0" y="75"/>
            <a:chExt cx="5153705" cy="5152950"/>
          </a:xfrm>
        </p:grpSpPr>
        <p:sp>
          <p:nvSpPr>
            <p:cNvPr id="16" name="Google Shape;16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4716200" y="2104533"/>
            <a:ext cx="6690000" cy="210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6778600" y="5233233"/>
            <a:ext cx="4627500" cy="67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111" name="Google Shape;111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1"/>
          <p:cNvSpPr txBox="1">
            <a:spLocks noGrp="1"/>
          </p:cNvSpPr>
          <p:nvPr>
            <p:ph type="title" hasCustomPrompt="1"/>
          </p:nvPr>
        </p:nvSpPr>
        <p:spPr>
          <a:xfrm>
            <a:off x="1098467" y="1712900"/>
            <a:ext cx="63681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2pPr>
            <a:lvl3pPr lvl="2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3pPr>
            <a:lvl4pPr lvl="3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4pPr>
            <a:lvl5pPr lvl="4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5pPr>
            <a:lvl6pPr lvl="5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6pPr>
            <a:lvl7pPr lvl="6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7pPr>
            <a:lvl8pPr lvl="7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8pPr>
            <a:lvl9pPr lvl="8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9pPr>
          </a:lstStyle>
          <a:p>
            <a:r>
              <a:t>xx%</a:t>
            </a:r>
          </a:p>
        </p:txBody>
      </p:sp>
      <p:sp>
        <p:nvSpPr>
          <p:cNvPr id="130" name="Google Shape;130;p11"/>
          <p:cNvSpPr txBox="1">
            <a:spLocks noGrp="1"/>
          </p:cNvSpPr>
          <p:nvPr>
            <p:ph type="body" idx="1"/>
          </p:nvPr>
        </p:nvSpPr>
        <p:spPr>
          <a:xfrm>
            <a:off x="1098467" y="3524166"/>
            <a:ext cx="6368100" cy="162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3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1000"/>
              </a:spcBef>
              <a:spcAft>
                <a:spcPts val="0"/>
              </a:spcAft>
              <a:buSzPts val="1440"/>
              <a:buChar char="●"/>
              <a:defRPr/>
            </a:lvl1pPr>
            <a:lvl2pPr marL="914400" lvl="1" indent="-320040" algn="l" rtl="0">
              <a:spcBef>
                <a:spcPts val="1000"/>
              </a:spcBef>
              <a:spcAft>
                <a:spcPts val="0"/>
              </a:spcAft>
              <a:buSzPts val="1440"/>
              <a:buChar char="○"/>
              <a:defRPr/>
            </a:lvl2pPr>
            <a:lvl3pPr marL="1371600" lvl="2" indent="-320039" algn="l" rtl="0">
              <a:spcBef>
                <a:spcPts val="1000"/>
              </a:spcBef>
              <a:spcAft>
                <a:spcPts val="0"/>
              </a:spcAft>
              <a:buSzPts val="1440"/>
              <a:buChar char="■"/>
              <a:defRPr/>
            </a:lvl3pPr>
            <a:lvl4pPr marL="1828800" lvl="3" indent="-320039" algn="l" rtl="0">
              <a:spcBef>
                <a:spcPts val="1000"/>
              </a:spcBef>
              <a:spcAft>
                <a:spcPts val="0"/>
              </a:spcAft>
              <a:buSzPts val="1440"/>
              <a:buChar char="●"/>
              <a:defRPr/>
            </a:lvl4pPr>
            <a:lvl5pPr marL="2286000" lvl="4" indent="-320039" algn="l" rtl="0">
              <a:spcBef>
                <a:spcPts val="1000"/>
              </a:spcBef>
              <a:spcAft>
                <a:spcPts val="0"/>
              </a:spcAft>
              <a:buSzPts val="1440"/>
              <a:buChar char="○"/>
              <a:defRPr/>
            </a:lvl5pPr>
            <a:lvl6pPr marL="2743200" lvl="5" indent="-320039" algn="l" rtl="0">
              <a:spcBef>
                <a:spcPts val="1000"/>
              </a:spcBef>
              <a:spcAft>
                <a:spcPts val="0"/>
              </a:spcAft>
              <a:buSzPts val="1440"/>
              <a:buChar char="■"/>
              <a:defRPr/>
            </a:lvl6pPr>
            <a:lvl7pPr marL="3200400" lvl="6" indent="-320039" algn="l" rtl="0">
              <a:spcBef>
                <a:spcPts val="1000"/>
              </a:spcBef>
              <a:spcAft>
                <a:spcPts val="0"/>
              </a:spcAft>
              <a:buSzPts val="1440"/>
              <a:buChar char="●"/>
              <a:defRPr/>
            </a:lvl7pPr>
            <a:lvl8pPr marL="3657600" lvl="7" indent="-320040" algn="l" rtl="0">
              <a:spcBef>
                <a:spcPts val="1000"/>
              </a:spcBef>
              <a:spcAft>
                <a:spcPts val="0"/>
              </a:spcAft>
              <a:buSzPts val="1440"/>
              <a:buChar char="○"/>
              <a:defRPr/>
            </a:lvl8pPr>
            <a:lvl9pPr marL="4114800" lvl="8" indent="-320040" algn="l" rtl="0">
              <a:spcBef>
                <a:spcPts val="1000"/>
              </a:spcBef>
              <a:spcAft>
                <a:spcPts val="0"/>
              </a:spcAft>
              <a:buSzPts val="1440"/>
              <a:buChar char="■"/>
              <a:defRPr/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2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25" name="Google Shape;25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3"/>
          <p:cNvSpPr txBox="1">
            <a:spLocks noGrp="1"/>
          </p:cNvSpPr>
          <p:nvPr>
            <p:ph type="title"/>
          </p:nvPr>
        </p:nvSpPr>
        <p:spPr>
          <a:xfrm>
            <a:off x="1098467" y="2737333"/>
            <a:ext cx="6116100" cy="1531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4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47" name="Google Shape;47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4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 dirty="0"/>
          </a:p>
        </p:txBody>
      </p: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5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4" name="Google Shape;54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5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4537500" cy="388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6577628" y="2090067"/>
            <a:ext cx="4537500" cy="388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6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62" name="Google Shape;62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6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7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68" name="Google Shape;68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5065200" cy="199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1730000" y="2630067"/>
            <a:ext cx="5065200" cy="3221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8"/>
          <p:cNvGrpSpPr/>
          <p:nvPr/>
        </p:nvGrpSpPr>
        <p:grpSpPr>
          <a:xfrm>
            <a:off x="5875053" y="0"/>
            <a:ext cx="6316642" cy="6857829"/>
            <a:chOff x="4406400" y="0"/>
            <a:chExt cx="4737600" cy="5143500"/>
          </a:xfrm>
        </p:grpSpPr>
        <p:sp>
          <p:nvSpPr>
            <p:cNvPr id="75" name="Google Shape;75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098467" y="1155700"/>
            <a:ext cx="6116100" cy="469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9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97" name="Google Shape;97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1730000" y="2211100"/>
            <a:ext cx="4048500" cy="2335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1730000" y="4717333"/>
            <a:ext cx="4048500" cy="67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6197600" y="2262133"/>
            <a:ext cx="4902300" cy="3129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0"/>
          <p:cNvGrpSpPr/>
          <p:nvPr/>
        </p:nvGrpSpPr>
        <p:grpSpPr>
          <a:xfrm>
            <a:off x="0" y="5504636"/>
            <a:ext cx="931877" cy="912853"/>
            <a:chOff x="0" y="3785672"/>
            <a:chExt cx="698925" cy="684657"/>
          </a:xfrm>
        </p:grpSpPr>
        <p:sp>
          <p:nvSpPr>
            <p:cNvPr id="105" name="Google Shape;105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1083633" y="5740500"/>
            <a:ext cx="9248100" cy="698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  <a:defRPr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webm"/><Relationship Id="rId1" Type="http://schemas.microsoft.com/office/2007/relationships/media" Target="../media/media2.webm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 txBox="1">
            <a:spLocks noGrp="1"/>
          </p:cNvSpPr>
          <p:nvPr>
            <p:ph type="ctrTitle"/>
          </p:nvPr>
        </p:nvSpPr>
        <p:spPr>
          <a:xfrm>
            <a:off x="4533860" y="756601"/>
            <a:ext cx="6543676" cy="12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B0B0B0"/>
              </a:buClr>
              <a:buSzPts val="4000"/>
              <a:buFont typeface="Balthazar"/>
              <a:buNone/>
            </a:pPr>
            <a:r>
              <a:rPr lang="en-US" sz="4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Lato" panose="020F0502020204030203" pitchFamily="34" charset="0"/>
                <a:sym typeface="Balthazar"/>
              </a:rPr>
              <a:t>ARABIC SIGN LANGUAGE TRANSLATOR </a:t>
            </a:r>
            <a:endParaRPr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Lato" panose="020F0502020204030203" pitchFamily="34" charset="0"/>
            </a:endParaRPr>
          </a:p>
        </p:txBody>
      </p:sp>
      <p:sp>
        <p:nvSpPr>
          <p:cNvPr id="145" name="Google Shape;145;p14"/>
          <p:cNvSpPr txBox="1">
            <a:spLocks noGrp="1"/>
          </p:cNvSpPr>
          <p:nvPr>
            <p:ph type="subTitle" idx="1"/>
          </p:nvPr>
        </p:nvSpPr>
        <p:spPr>
          <a:xfrm>
            <a:off x="932875" y="3953173"/>
            <a:ext cx="7094502" cy="2702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 dirty="0">
                <a:solidFill>
                  <a:schemeClr val="bg1"/>
                </a:solidFill>
              </a:rPr>
              <a:t>Mohammad </a:t>
            </a:r>
            <a:r>
              <a:rPr lang="en-US" sz="2400" dirty="0" err="1">
                <a:solidFill>
                  <a:schemeClr val="bg1"/>
                </a:solidFill>
              </a:rPr>
              <a:t>Saed</a:t>
            </a:r>
            <a:r>
              <a:rPr lang="en-US" sz="2400" dirty="0">
                <a:solidFill>
                  <a:schemeClr val="bg1"/>
                </a:solidFill>
              </a:rPr>
              <a:t> Haj-Mahmoud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endParaRPr sz="2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 dirty="0">
                <a:solidFill>
                  <a:schemeClr val="bg1"/>
                </a:solidFill>
              </a:rPr>
              <a:t>Shamel Abdullah Juidy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endParaRPr sz="2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 dirty="0" err="1">
                <a:solidFill>
                  <a:schemeClr val="bg1"/>
                </a:solidFill>
              </a:rPr>
              <a:t>Moawyah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Hammoudeh</a:t>
            </a:r>
            <a:r>
              <a:rPr lang="en-US" sz="2400" dirty="0">
                <a:solidFill>
                  <a:schemeClr val="bg1"/>
                </a:solidFill>
              </a:rPr>
              <a:t> Abdulrahman</a:t>
            </a:r>
            <a:endParaRPr sz="2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2400" dirty="0"/>
              <a:t>Supervisor: Dr. </a:t>
            </a:r>
            <a:r>
              <a:rPr lang="en-US" sz="2400" dirty="0" err="1"/>
              <a:t>Thaer</a:t>
            </a:r>
            <a:r>
              <a:rPr lang="en-US" sz="2400" dirty="0"/>
              <a:t> </a:t>
            </a:r>
            <a:r>
              <a:rPr lang="en-US" sz="2400" dirty="0" err="1"/>
              <a:t>Sammar</a:t>
            </a:r>
            <a:endParaRPr sz="2400" dirty="0"/>
          </a:p>
        </p:txBody>
      </p:sp>
      <p:pic>
        <p:nvPicPr>
          <p:cNvPr id="146" name="Google Shape;14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62070" y="3118372"/>
            <a:ext cx="2515466" cy="251546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4"/>
          <p:cNvSpPr txBox="1"/>
          <p:nvPr/>
        </p:nvSpPr>
        <p:spPr>
          <a:xfrm>
            <a:off x="829246" y="110101"/>
            <a:ext cx="3777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Trebuchet MS"/>
              </a:rPr>
              <a:t>Engineering Department </a:t>
            </a:r>
            <a:endParaRPr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Trebuchet MS"/>
              </a:rPr>
              <a:t>Computer Systems Engineering  </a:t>
            </a:r>
            <a:endParaRPr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1613"/>
            <a:ext cx="11887201" cy="4144268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Translation Flow Diagram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Translation Demo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4" name="demo translation very eipc">
            <a:hlinkClick r:id="" action="ppaction://media"/>
            <a:extLst>
              <a:ext uri="{FF2B5EF4-FFF2-40B4-BE49-F238E27FC236}">
                <a16:creationId xmlns:a16="http://schemas.microsoft.com/office/drawing/2014/main" id="{FC91B10B-CBF9-C514-D666-A89657D29C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62100" y="1301752"/>
            <a:ext cx="9096375" cy="51167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MediaPipe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" name="mediapipe">
            <a:hlinkClick r:id="" action="ppaction://media"/>
            <a:extLst>
              <a:ext uri="{FF2B5EF4-FFF2-40B4-BE49-F238E27FC236}">
                <a16:creationId xmlns:a16="http://schemas.microsoft.com/office/drawing/2014/main" id="{1C7691C5-3C44-69F6-3EBD-DDBEC898F4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38287" y="1265700"/>
            <a:ext cx="9115425" cy="5067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Neural Networks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17" name="Google Shape;21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1325" y="1433600"/>
            <a:ext cx="7289350" cy="51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Training Process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24" name="Google Shape;2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8550" y="1414225"/>
            <a:ext cx="9488100" cy="500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Difficulties:</a:t>
            </a:r>
            <a:endParaRPr sz="3600" dirty="0"/>
          </a:p>
        </p:txBody>
      </p:sp>
      <p:sp>
        <p:nvSpPr>
          <p:cNvPr id="231" name="Google Shape;231;p27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785726" cy="388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 dirty="0"/>
              <a:t>There is not much attention given to the disabled Arabs. </a:t>
            </a:r>
            <a:br>
              <a:rPr lang="en-US" sz="3000" dirty="0"/>
            </a:br>
            <a:endParaRPr sz="3000" dirty="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 dirty="0"/>
              <a:t>There is no available data for the ARSL.</a:t>
            </a:r>
            <a:endParaRPr sz="3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>
            <a:spLocks noGrp="1"/>
          </p:cNvSpPr>
          <p:nvPr>
            <p:ph type="title"/>
          </p:nvPr>
        </p:nvSpPr>
        <p:spPr>
          <a:xfrm>
            <a:off x="1098467" y="1155700"/>
            <a:ext cx="6116100" cy="469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Gathering</a:t>
            </a:r>
            <a:endParaRPr sz="5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Gathering Flow Diagram: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44" name="Google Shape;24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751925"/>
            <a:ext cx="11887200" cy="2146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Upload a new video: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" name="upload sign word">
            <a:hlinkClick r:id="" action="ppaction://media"/>
            <a:extLst>
              <a:ext uri="{FF2B5EF4-FFF2-40B4-BE49-F238E27FC236}">
                <a16:creationId xmlns:a16="http://schemas.microsoft.com/office/drawing/2014/main" id="{AC57A26C-95EB-3E8E-FED1-2206782F7D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3025" y="1339452"/>
            <a:ext cx="9505950" cy="53470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1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Admin login page:</a:t>
            </a:r>
            <a:endParaRPr sz="3600" dirty="0"/>
          </a:p>
        </p:txBody>
      </p:sp>
      <p:pic>
        <p:nvPicPr>
          <p:cNvPr id="257" name="Google Shape;25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6788" y="1766975"/>
            <a:ext cx="9098425" cy="4622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1114042" y="1342325"/>
            <a:ext cx="6116100" cy="469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/>
              <a:t>Introduction</a:t>
            </a:r>
            <a:endParaRPr sz="50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rgbClr val="B0B0B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2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Clean Data: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" name="clean data yes">
            <a:hlinkClick r:id="" action="ppaction://media"/>
            <a:extLst>
              <a:ext uri="{FF2B5EF4-FFF2-40B4-BE49-F238E27FC236}">
                <a16:creationId xmlns:a16="http://schemas.microsoft.com/office/drawing/2014/main" id="{A6F1BE6A-B4CB-2BDE-1A72-24E93C46B2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60500" y="1367060"/>
            <a:ext cx="9385200" cy="52791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Create neural network: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70" name="Google Shape;27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8296" y="1523700"/>
            <a:ext cx="9475408" cy="48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Admin Dashboard: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77" name="Google Shape;27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5827" y="1571325"/>
            <a:ext cx="9480346" cy="48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Add action: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84" name="Google Shape;2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8388" y="1636025"/>
            <a:ext cx="9475224" cy="4811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Register new user:</a:t>
            </a:r>
            <a:endParaRPr sz="3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91" name="Google Shape;29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844" y="1523700"/>
            <a:ext cx="9446311" cy="48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Future Plans:</a:t>
            </a:r>
            <a:endParaRPr sz="3600" dirty="0"/>
          </a:p>
        </p:txBody>
      </p:sp>
      <p:sp>
        <p:nvSpPr>
          <p:cNvPr id="231" name="Google Shape;231;p27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785726" cy="388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3000" b="0" i="0" u="none" strike="noStrike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Make it an integration for online meetings.</a:t>
            </a:r>
            <a:endParaRPr lang="en-US" sz="3000" b="0" dirty="0">
              <a:effectLst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3000" b="0" i="0" u="none" strike="noStrike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Make automation for cleaning.</a:t>
            </a:r>
            <a:endParaRPr lang="en-US" sz="30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50964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 txBox="1">
            <a:spLocks noGrp="1"/>
          </p:cNvSpPr>
          <p:nvPr>
            <p:ph type="body" idx="1"/>
          </p:nvPr>
        </p:nvSpPr>
        <p:spPr>
          <a:xfrm>
            <a:off x="1220258" y="457200"/>
            <a:ext cx="9609667" cy="4686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THANK </a:t>
            </a: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YOU </a:t>
            </a:r>
            <a:endParaRPr sz="150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B0B0B0"/>
              </a:buClr>
              <a:buSzPts val="3600"/>
              <a:buFont typeface="Trebuchet MS"/>
              <a:buNone/>
            </a:pPr>
            <a:r>
              <a:rPr lang="en-US" sz="3600" dirty="0"/>
              <a:t>Sign language importance</a:t>
            </a:r>
            <a:endParaRPr sz="3600" dirty="0"/>
          </a:p>
        </p:txBody>
      </p:sp>
      <p:sp>
        <p:nvSpPr>
          <p:cNvPr id="159" name="Google Shape;159;p1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Sign language is vital for deaf communication, enabling visual expression of thoughts and emotions, fostering inclusivity and accessibility in society.</a:t>
            </a:r>
            <a:endParaRPr sz="3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Difficulties That Face Deaf People</a:t>
            </a:r>
            <a:endParaRPr sz="3600" dirty="0"/>
          </a:p>
        </p:txBody>
      </p:sp>
      <p:sp>
        <p:nvSpPr>
          <p:cNvPr id="166" name="Google Shape;166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Hearing disabilities pose communication barriers, isolation, limited information access.</a:t>
            </a:r>
            <a:endParaRPr sz="3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B0B0B0"/>
              </a:buClr>
              <a:buSzPts val="3600"/>
              <a:buFont typeface="Trebuchet MS"/>
              <a:buNone/>
            </a:pPr>
            <a:r>
              <a:rPr lang="en-US" sz="3600" dirty="0">
                <a:solidFill>
                  <a:schemeClr val="bg1"/>
                </a:solidFill>
              </a:rPr>
              <a:t>Benefits of ARSL Translator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172" name="Google Shape;172;p18"/>
          <p:cNvSpPr txBox="1">
            <a:spLocks noGrp="1"/>
          </p:cNvSpPr>
          <p:nvPr>
            <p:ph type="body" idx="1"/>
          </p:nvPr>
        </p:nvSpPr>
        <p:spPr>
          <a:xfrm>
            <a:off x="1729999" y="2090067"/>
            <a:ext cx="9480925" cy="3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FFFFFF"/>
                </a:solidFill>
              </a:rPr>
              <a:t>An Arabic Sign Language real-time translator revolutionizes communication for Arabic sign language users by instantly translating sign language gestures into written Arabic, enhancing accessibility and inclusivity.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  <a:p>
            <a:pPr marL="9144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endParaRPr sz="3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B0B0B0"/>
              </a:buClr>
              <a:buSzPts val="3600"/>
              <a:buFont typeface="Trebuchet MS"/>
              <a:buNone/>
            </a:pPr>
            <a:r>
              <a:rPr lang="en-US" sz="3600" dirty="0">
                <a:solidFill>
                  <a:schemeClr val="bg1"/>
                </a:solidFill>
              </a:rPr>
              <a:t>Problem Statement 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177" name="Google Shape;177;p19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861926" cy="3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20650" indent="0">
              <a:spcBef>
                <a:spcPts val="1000"/>
              </a:spcBef>
              <a:buNone/>
            </a:pPr>
            <a:r>
              <a:rPr lang="en-US" sz="3000" dirty="0"/>
              <a:t>Difficulties in finding sign language interpreters.</a:t>
            </a:r>
            <a:endParaRPr sz="30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251459" algn="l" rtl="0">
              <a:spcBef>
                <a:spcPts val="1200"/>
              </a:spcBef>
              <a:spcAft>
                <a:spcPts val="0"/>
              </a:spcAft>
              <a:buSzPts val="1440"/>
              <a:buNone/>
            </a:pPr>
            <a:endParaRPr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Problem statement(continued)</a:t>
            </a:r>
            <a:endParaRPr sz="3600" dirty="0"/>
          </a:p>
        </p:txBody>
      </p:sp>
      <p:sp>
        <p:nvSpPr>
          <p:cNvPr id="185" name="Google Shape;185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20650" lvl="0" indent="0" algn="l" rtl="0"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US" sz="3000" dirty="0"/>
              <a:t>Sign language varies globally, with unique vocabulary, grammar, and cultural aspects.   Examples include ASL, BSL, and </a:t>
            </a:r>
            <a:r>
              <a:rPr lang="en-US" sz="3000" dirty="0" err="1"/>
              <a:t>Auslan</a:t>
            </a:r>
            <a:r>
              <a:rPr lang="en-US" sz="3000" dirty="0"/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Problem statement(continued)</a:t>
            </a:r>
            <a:endParaRPr sz="3600" dirty="0"/>
          </a:p>
        </p:txBody>
      </p:sp>
      <p:sp>
        <p:nvSpPr>
          <p:cNvPr id="185" name="Google Shape;185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20650" lvl="0" indent="0" algn="l" rtl="0">
              <a:spcBef>
                <a:spcPts val="1600"/>
              </a:spcBef>
              <a:spcAft>
                <a:spcPts val="0"/>
              </a:spcAft>
              <a:buSzPts val="1700"/>
              <a:buNone/>
            </a:pPr>
            <a:r>
              <a:rPr lang="en-US" sz="3000" dirty="0"/>
              <a:t>Around 7.5 million people in Egypt alone have hearing disabilities, who represent 10% of the total number of the deaf and mute in the whole world (according to the World Federation of the Deaf). </a:t>
            </a:r>
          </a:p>
        </p:txBody>
      </p:sp>
    </p:spTree>
    <p:extLst>
      <p:ext uri="{BB962C8B-B14F-4D97-AF65-F5344CB8AC3E}">
        <p14:creationId xmlns:p14="http://schemas.microsoft.com/office/powerpoint/2010/main" val="2796051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>
            <a:spLocks noGrp="1"/>
          </p:cNvSpPr>
          <p:nvPr>
            <p:ph type="title"/>
          </p:nvPr>
        </p:nvSpPr>
        <p:spPr>
          <a:xfrm>
            <a:off x="394625" y="2129625"/>
            <a:ext cx="6483000" cy="1883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/>
              <a:t>How the Solution Works</a:t>
            </a:r>
            <a:endParaRPr sz="5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305</Words>
  <Application>Microsoft Office PowerPoint</Application>
  <PresentationFormat>Widescreen</PresentationFormat>
  <Paragraphs>71</Paragraphs>
  <Slides>26</Slides>
  <Notes>26</Notes>
  <HiddenSlides>0</HiddenSlides>
  <MMClips>4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Times New Roman</vt:lpstr>
      <vt:lpstr>Balthazar</vt:lpstr>
      <vt:lpstr>Arial</vt:lpstr>
      <vt:lpstr>Trebuchet MS</vt:lpstr>
      <vt:lpstr>Calibri</vt:lpstr>
      <vt:lpstr>Lato</vt:lpstr>
      <vt:lpstr>Cambria</vt:lpstr>
      <vt:lpstr>Montserrat</vt:lpstr>
      <vt:lpstr>Calibri Light</vt:lpstr>
      <vt:lpstr>Focus</vt:lpstr>
      <vt:lpstr>ARABIC SIGN LANGUAGE TRANSLATOR </vt:lpstr>
      <vt:lpstr>Introduction </vt:lpstr>
      <vt:lpstr>Sign language importance</vt:lpstr>
      <vt:lpstr>Difficulties That Face Deaf People</vt:lpstr>
      <vt:lpstr>Benefits of ARSL Translator</vt:lpstr>
      <vt:lpstr>Problem Statement </vt:lpstr>
      <vt:lpstr>Problem statement(continued)</vt:lpstr>
      <vt:lpstr>Problem statement(continued)</vt:lpstr>
      <vt:lpstr>How the Solution Works</vt:lpstr>
      <vt:lpstr>Translation Flow Diagram</vt:lpstr>
      <vt:lpstr>Translation Demo</vt:lpstr>
      <vt:lpstr>MediaPipe</vt:lpstr>
      <vt:lpstr>Neural Networks</vt:lpstr>
      <vt:lpstr>Model Training Process</vt:lpstr>
      <vt:lpstr>Difficulties:</vt:lpstr>
      <vt:lpstr>Data Gathering</vt:lpstr>
      <vt:lpstr>Data Gathering Flow Diagram:</vt:lpstr>
      <vt:lpstr>Upload a new video:</vt:lpstr>
      <vt:lpstr>Admin login page:</vt:lpstr>
      <vt:lpstr>Clean Data:</vt:lpstr>
      <vt:lpstr>Create neural network:</vt:lpstr>
      <vt:lpstr>Admin Dashboard:</vt:lpstr>
      <vt:lpstr>Add action:</vt:lpstr>
      <vt:lpstr>Register new user:</vt:lpstr>
      <vt:lpstr>Future Plans: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ARABIC SIGN LANGUAGE TRANSLATOR </dc:title>
  <cp:lastModifiedBy>shamel j</cp:lastModifiedBy>
  <cp:revision>5</cp:revision>
  <dcterms:modified xsi:type="dcterms:W3CDTF">2023-06-18T18:33:35Z</dcterms:modified>
</cp:coreProperties>
</file>